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4680000" cx="2520000"/>
  <p:notesSz cx="6858000" cy="9144000"/>
  <p:embeddedFontLst>
    <p:embeddedFont>
      <p:font typeface="Roboto Serif"/>
      <p:regular r:id="rId25"/>
      <p:bold r:id="rId26"/>
      <p:italic r:id="rId27"/>
      <p:boldItalic r:id="rId28"/>
    </p:embeddedFont>
    <p:embeddedFont>
      <p:font typeface="Roboto Light"/>
      <p:regular r:id="rId29"/>
      <p:bold r:id="rId30"/>
      <p:italic r:id="rId31"/>
      <p:boldItalic r:id="rId32"/>
    </p:embeddedFont>
    <p:embeddedFont>
      <p:font typeface="Roboto Serif Thin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4">
          <p15:clr>
            <a:srgbClr val="747775"/>
          </p15:clr>
        </p15:guide>
        <p15:guide id="2" pos="79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4" orient="horz"/>
        <p:guide pos="79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erif-bold.fntdata"/><Relationship Id="rId25" Type="http://schemas.openxmlformats.org/officeDocument/2006/relationships/font" Target="fonts/RobotoSerif-regular.fntdata"/><Relationship Id="rId28" Type="http://schemas.openxmlformats.org/officeDocument/2006/relationships/font" Target="fonts/RobotoSerif-boldItalic.fntdata"/><Relationship Id="rId27" Type="http://schemas.openxmlformats.org/officeDocument/2006/relationships/font" Target="fonts/RobotoSerif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italic.fntdata"/><Relationship Id="rId30" Type="http://schemas.openxmlformats.org/officeDocument/2006/relationships/font" Target="fonts/RobotoLight-bold.fntdata"/><Relationship Id="rId11" Type="http://schemas.openxmlformats.org/officeDocument/2006/relationships/slide" Target="slides/slide6.xml"/><Relationship Id="rId33" Type="http://schemas.openxmlformats.org/officeDocument/2006/relationships/font" Target="fonts/RobotoSerifThin-regular.fntdata"/><Relationship Id="rId10" Type="http://schemas.openxmlformats.org/officeDocument/2006/relationships/slide" Target="slides/slide5.xml"/><Relationship Id="rId32" Type="http://schemas.openxmlformats.org/officeDocument/2006/relationships/font" Target="fonts/Roboto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SerifThin-italic.fntdata"/><Relationship Id="rId12" Type="http://schemas.openxmlformats.org/officeDocument/2006/relationships/slide" Target="slides/slide7.xml"/><Relationship Id="rId34" Type="http://schemas.openxmlformats.org/officeDocument/2006/relationships/font" Target="fonts/RobotoSerifThin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SerifThin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b0e4eed34_0_0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b0e4eed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b118787ac_0_112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b118787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b118787ac_0_120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b118787a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b118787ac_0_158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b118787a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b118787ac_0_168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b118787a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b118787ac_0_180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b118787a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b118787ac_0_191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b118787a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b118787ac_0_207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b118787a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b118787ac_0_227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b118787a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b118787ac_0_243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b118787a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b118787ac_0_287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b118787ac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af2e89942_2_12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af2e8994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af2e89942_2_29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af2e8994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af2e89942_1_2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af2e8994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af2e89942_2_6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af2e8994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b118787ac_0_81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b118787a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b118787ac_0_44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b118787a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b118787ac_0_98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b118787a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b118787ac_0_89:notes"/>
          <p:cNvSpPr/>
          <p:nvPr>
            <p:ph idx="2" type="sldImg"/>
          </p:nvPr>
        </p:nvSpPr>
        <p:spPr>
          <a:xfrm>
            <a:off x="2506115" y="685800"/>
            <a:ext cx="1846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b118787a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5904" y="677479"/>
            <a:ext cx="2348400" cy="1867500"/>
          </a:xfrm>
          <a:prstGeom prst="rect">
            <a:avLst/>
          </a:prstGeom>
        </p:spPr>
        <p:txBody>
          <a:bodyPr anchorCtr="0" anchor="b" bIns="72175" lIns="72175" spcFirstLastPara="1" rIns="72175" wrap="square" tIns="721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5902" y="2578731"/>
            <a:ext cx="2348400" cy="721200"/>
          </a:xfrm>
          <a:prstGeom prst="rect">
            <a:avLst/>
          </a:prstGeom>
        </p:spPr>
        <p:txBody>
          <a:bodyPr anchorCtr="0" anchor="t" bIns="72175" lIns="72175" spcFirstLastPara="1" rIns="72175" wrap="square" tIns="721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85902" y="1006448"/>
            <a:ext cx="2348400" cy="1786500"/>
          </a:xfrm>
          <a:prstGeom prst="rect">
            <a:avLst/>
          </a:prstGeom>
        </p:spPr>
        <p:txBody>
          <a:bodyPr anchorCtr="0" anchor="b" bIns="72175" lIns="72175" spcFirstLastPara="1" rIns="72175" wrap="square" tIns="721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2pPr>
            <a:lvl3pPr lvl="2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3pPr>
            <a:lvl4pPr lvl="3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4pPr>
            <a:lvl5pPr lvl="4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5pPr>
            <a:lvl6pPr lvl="5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6pPr>
            <a:lvl7pPr lvl="6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7pPr>
            <a:lvl8pPr lvl="7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8pPr>
            <a:lvl9pPr lvl="8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5902" y="2868166"/>
            <a:ext cx="2348400" cy="1183500"/>
          </a:xfrm>
          <a:prstGeom prst="rect">
            <a:avLst/>
          </a:prstGeom>
        </p:spPr>
        <p:txBody>
          <a:bodyPr anchorCtr="0" anchor="t" bIns="72175" lIns="72175" spcFirstLastPara="1" rIns="72175" wrap="square" tIns="7217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5902" y="1957029"/>
            <a:ext cx="2348400" cy="7659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5902" y="404922"/>
            <a:ext cx="2348400" cy="521100"/>
          </a:xfrm>
          <a:prstGeom prst="rect">
            <a:avLst/>
          </a:prstGeom>
        </p:spPr>
        <p:txBody>
          <a:bodyPr anchorCtr="0" anchor="t" bIns="72175" lIns="72175" spcFirstLastPara="1" rIns="72175" wrap="square" tIns="72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5902" y="1048621"/>
            <a:ext cx="2348400" cy="3108600"/>
          </a:xfrm>
          <a:prstGeom prst="rect">
            <a:avLst/>
          </a:prstGeom>
        </p:spPr>
        <p:txBody>
          <a:bodyPr anchorCtr="0" anchor="t" bIns="72175" lIns="72175" spcFirstLastPara="1" rIns="72175" wrap="square" tIns="721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5902" y="404922"/>
            <a:ext cx="2348400" cy="521100"/>
          </a:xfrm>
          <a:prstGeom prst="rect">
            <a:avLst/>
          </a:prstGeom>
        </p:spPr>
        <p:txBody>
          <a:bodyPr anchorCtr="0" anchor="t" bIns="72175" lIns="72175" spcFirstLastPara="1" rIns="72175" wrap="square" tIns="72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5902" y="1048621"/>
            <a:ext cx="1102200" cy="3108600"/>
          </a:xfrm>
          <a:prstGeom prst="rect">
            <a:avLst/>
          </a:prstGeom>
        </p:spPr>
        <p:txBody>
          <a:bodyPr anchorCtr="0" anchor="t" bIns="72175" lIns="72175" spcFirstLastPara="1" rIns="72175" wrap="square" tIns="7217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331764" y="1048621"/>
            <a:ext cx="1102200" cy="3108600"/>
          </a:xfrm>
          <a:prstGeom prst="rect">
            <a:avLst/>
          </a:prstGeom>
        </p:spPr>
        <p:txBody>
          <a:bodyPr anchorCtr="0" anchor="t" bIns="72175" lIns="72175" spcFirstLastPara="1" rIns="72175" wrap="square" tIns="7217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5902" y="404922"/>
            <a:ext cx="2348400" cy="521100"/>
          </a:xfrm>
          <a:prstGeom prst="rect">
            <a:avLst/>
          </a:prstGeom>
        </p:spPr>
        <p:txBody>
          <a:bodyPr anchorCtr="0" anchor="t" bIns="72175" lIns="72175" spcFirstLastPara="1" rIns="72175" wrap="square" tIns="72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85902" y="505533"/>
            <a:ext cx="774000" cy="687600"/>
          </a:xfrm>
          <a:prstGeom prst="rect">
            <a:avLst/>
          </a:prstGeom>
        </p:spPr>
        <p:txBody>
          <a:bodyPr anchorCtr="0" anchor="b" bIns="72175" lIns="72175" spcFirstLastPara="1" rIns="72175" wrap="square" tIns="72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85902" y="1264378"/>
            <a:ext cx="774000" cy="2892900"/>
          </a:xfrm>
          <a:prstGeom prst="rect">
            <a:avLst/>
          </a:prstGeom>
        </p:spPr>
        <p:txBody>
          <a:bodyPr anchorCtr="0" anchor="t" bIns="72175" lIns="72175" spcFirstLastPara="1" rIns="72175" wrap="square" tIns="7217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35108" y="409585"/>
            <a:ext cx="1755000" cy="37221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260000" y="-114"/>
            <a:ext cx="1260000" cy="46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72175" lIns="72175" spcFirstLastPara="1" rIns="72175" wrap="square" tIns="7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3169" y="1122049"/>
            <a:ext cx="1114800" cy="1348800"/>
          </a:xfrm>
          <a:prstGeom prst="rect">
            <a:avLst/>
          </a:prstGeom>
        </p:spPr>
        <p:txBody>
          <a:bodyPr anchorCtr="0" anchor="b" bIns="72175" lIns="72175" spcFirstLastPara="1" rIns="72175" wrap="square" tIns="721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3169" y="2550479"/>
            <a:ext cx="1114800" cy="1123800"/>
          </a:xfrm>
          <a:prstGeom prst="rect">
            <a:avLst/>
          </a:prstGeom>
        </p:spPr>
        <p:txBody>
          <a:bodyPr anchorCtr="0" anchor="t" bIns="72175" lIns="72175" spcFirstLastPara="1" rIns="72175" wrap="square" tIns="721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361280" y="658826"/>
            <a:ext cx="1057500" cy="33621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85902" y="3849342"/>
            <a:ext cx="1653300" cy="5505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902" y="404922"/>
            <a:ext cx="2348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175" lIns="72175" spcFirstLastPara="1" rIns="72175" wrap="square" tIns="72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902" y="1048621"/>
            <a:ext cx="23484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2175" lIns="72175" spcFirstLastPara="1" rIns="72175" wrap="square" tIns="7217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100">
                <a:solidFill>
                  <a:schemeClr val="dk2"/>
                </a:solidFill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100">
                <a:solidFill>
                  <a:schemeClr val="dk2"/>
                </a:solidFill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175" lIns="72175" spcFirstLastPara="1" rIns="72175" wrap="square" tIns="72175">
            <a:normAutofit/>
          </a:bodyPr>
          <a:lstStyle>
            <a:lvl1pPr lvl="0" algn="r">
              <a:buNone/>
              <a:defRPr sz="800">
                <a:solidFill>
                  <a:schemeClr val="dk2"/>
                </a:solidFill>
              </a:defRPr>
            </a:lvl1pPr>
            <a:lvl2pPr lvl="1" algn="r">
              <a:buNone/>
              <a:defRPr sz="800">
                <a:solidFill>
                  <a:schemeClr val="dk2"/>
                </a:solidFill>
              </a:defRPr>
            </a:lvl2pPr>
            <a:lvl3pPr lvl="2" algn="r">
              <a:buNone/>
              <a:defRPr sz="800">
                <a:solidFill>
                  <a:schemeClr val="dk2"/>
                </a:solidFill>
              </a:defRPr>
            </a:lvl3pPr>
            <a:lvl4pPr lvl="3" algn="r">
              <a:buNone/>
              <a:defRPr sz="800">
                <a:solidFill>
                  <a:schemeClr val="dk2"/>
                </a:solidFill>
              </a:defRPr>
            </a:lvl4pPr>
            <a:lvl5pPr lvl="4" algn="r">
              <a:buNone/>
              <a:defRPr sz="800">
                <a:solidFill>
                  <a:schemeClr val="dk2"/>
                </a:solidFill>
              </a:defRPr>
            </a:lvl5pPr>
            <a:lvl6pPr lvl="5" algn="r">
              <a:buNone/>
              <a:defRPr sz="800">
                <a:solidFill>
                  <a:schemeClr val="dk2"/>
                </a:solidFill>
              </a:defRPr>
            </a:lvl6pPr>
            <a:lvl7pPr lvl="6" algn="r">
              <a:buNone/>
              <a:defRPr sz="800">
                <a:solidFill>
                  <a:schemeClr val="dk2"/>
                </a:solidFill>
              </a:defRPr>
            </a:lvl7pPr>
            <a:lvl8pPr lvl="7" algn="r">
              <a:buNone/>
              <a:defRPr sz="800">
                <a:solidFill>
                  <a:schemeClr val="dk2"/>
                </a:solidFill>
              </a:defRPr>
            </a:lvl8pPr>
            <a:lvl9pPr lvl="8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hyperlink" Target="http://www.linkedin.com/in/jjoaooliveira" TargetMode="External"/><Relationship Id="rId7" Type="http://schemas.openxmlformats.org/officeDocument/2006/relationships/hyperlink" Target="http://www.linkedin.com/in/jjoaooliveira" TargetMode="External"/><Relationship Id="rId8" Type="http://schemas.openxmlformats.org/officeDocument/2006/relationships/hyperlink" Target="https://github.com/jjoaooliveir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22640" r="23518" t="0"/>
          <a:stretch/>
        </p:blipFill>
        <p:spPr>
          <a:xfrm>
            <a:off x="0" y="0"/>
            <a:ext cx="252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47600" y="1489275"/>
            <a:ext cx="22248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1D0B34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EXPLORANDO </a:t>
            </a:r>
            <a:r>
              <a:rPr lang="pt-BR" sz="1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 GARBAGE COLLECTOR</a:t>
            </a:r>
            <a:endParaRPr sz="1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546900" y="4081050"/>
            <a:ext cx="1426200" cy="4311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69DD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33400" y="4081050"/>
            <a:ext cx="145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130E2F"/>
                </a:solidFill>
                <a:latin typeface="Impact"/>
                <a:ea typeface="Impact"/>
                <a:cs typeface="Impact"/>
                <a:sym typeface="Impact"/>
              </a:rPr>
              <a:t>JOÃO OLIVEIRA</a:t>
            </a:r>
            <a:endParaRPr sz="1600">
              <a:solidFill>
                <a:srgbClr val="130E2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-40500" y="180925"/>
            <a:ext cx="2601000" cy="1169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chemeClr val="lt1">
                <a:alpha val="8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NEBULOSA</a:t>
            </a:r>
            <a:endParaRPr sz="32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JAVA</a:t>
            </a:r>
            <a:endParaRPr sz="32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47600" y="3467200"/>
            <a:ext cx="22248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1D0B34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COMPREENDA COMO O JAVA MANTÉM O SEU SISTEMA LIMPO E PERFORMÁTICO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/>
          <p:nvPr/>
        </p:nvSpPr>
        <p:spPr>
          <a:xfrm>
            <a:off x="321588" y="1767813"/>
            <a:ext cx="1851003" cy="5349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QUANDO UM OBJETO </a:t>
            </a:r>
            <a:br>
              <a:rPr b="0" i="0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</a:br>
            <a:r>
              <a:rPr b="0" i="0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PODE SER COLETADO?</a:t>
            </a:r>
          </a:p>
        </p:txBody>
      </p:sp>
      <p:sp>
        <p:nvSpPr>
          <p:cNvPr id="153" name="Google Shape;153;p22"/>
          <p:cNvSpPr/>
          <p:nvPr/>
        </p:nvSpPr>
        <p:spPr>
          <a:xfrm>
            <a:off x="347403" y="1794298"/>
            <a:ext cx="1851003" cy="5349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  <a:t>QUANDO UM OBJETO </a:t>
            </a:r>
            <a:b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</a:br>
            <a: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  <a:t>PODE SER COLETADO?</a:t>
            </a:r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2242172" y="4243000"/>
            <a:ext cx="2439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168750" y="2767225"/>
            <a:ext cx="220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Um objeto é considerado “lixo" quando não pode mais ser acessado por nenhuma parte do código.</a:t>
            </a:r>
            <a:endParaRPr sz="8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57" name="Google Shape;157;p22"/>
          <p:cNvCxnSpPr/>
          <p:nvPr/>
        </p:nvCxnSpPr>
        <p:spPr>
          <a:xfrm>
            <a:off x="369650" y="2528800"/>
            <a:ext cx="17793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2"/>
          <p:cNvSpPr/>
          <p:nvPr/>
        </p:nvSpPr>
        <p:spPr>
          <a:xfrm>
            <a:off x="197025" y="225401"/>
            <a:ext cx="660566" cy="527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/>
        </p:nvSpPr>
        <p:spPr>
          <a:xfrm>
            <a:off x="155850" y="844650"/>
            <a:ext cx="2208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Pense em uma casa abandonada, sem ninguém morando ou tendo as chaves. Para o GC, esse objeto pode ser removido com segurança.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Java usa o conceito de "reachability" (acessibilidade). Se não há caminhos a partir das variáveis em uso até o objeto, ele está pronto para ser coletado.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0" y="69550"/>
            <a:ext cx="231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QUANDO UM OBJETO 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PODE SER COLETADO?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00" y="3884800"/>
            <a:ext cx="35820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2216775" y="4243000"/>
            <a:ext cx="2694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98" y="2336850"/>
            <a:ext cx="1270425" cy="127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3"/>
          <p:cNvCxnSpPr/>
          <p:nvPr/>
        </p:nvCxnSpPr>
        <p:spPr>
          <a:xfrm>
            <a:off x="-3675" y="746650"/>
            <a:ext cx="19242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/>
        </p:nvSpPr>
        <p:spPr>
          <a:xfrm>
            <a:off x="155150" y="2824375"/>
            <a:ext cx="220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O Garbage Collector executa dois processos de coleta de objetos</a:t>
            </a: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,</a:t>
            </a: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que </a:t>
            </a: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podem impactar o desempenho do sistema. Confira </a:t>
            </a: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abaixo</a:t>
            </a: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:</a:t>
            </a:r>
            <a:endParaRPr sz="8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271875" y="2093738"/>
            <a:ext cx="1962959" cy="2026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MINOR GC &amp; MAJOR GC</a:t>
            </a:r>
          </a:p>
        </p:txBody>
      </p:sp>
      <p:sp>
        <p:nvSpPr>
          <p:cNvPr id="176" name="Google Shape;176;p24"/>
          <p:cNvSpPr/>
          <p:nvPr/>
        </p:nvSpPr>
        <p:spPr>
          <a:xfrm>
            <a:off x="297690" y="2120223"/>
            <a:ext cx="1962959" cy="2026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  <a:t>MINOR GC &amp; MAJOR GC</a:t>
            </a:r>
          </a:p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2197725" y="4243000"/>
            <a:ext cx="2883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>
            <a:off x="369650" y="2528800"/>
            <a:ext cx="17793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4"/>
          <p:cNvSpPr/>
          <p:nvPr/>
        </p:nvSpPr>
        <p:spPr>
          <a:xfrm>
            <a:off x="197025" y="225401"/>
            <a:ext cx="667204" cy="527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05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/>
        </p:nvSpPr>
        <p:spPr>
          <a:xfrm>
            <a:off x="155850" y="616050"/>
            <a:ext cx="220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Minor GC é uma limpeza rápida feita na Young Generation. Ela é rápida e frequente, remove objetos de curta vida e afeta pouco o desempenho do sistema.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O processo é como esvaziar a lixeira da mesa de trabalho — simples, rápido, rotineiro.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0" y="63500"/>
            <a:ext cx="23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MINOR GC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00" y="3884800"/>
            <a:ext cx="35820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2216775" y="4243000"/>
            <a:ext cx="2694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0" name="Google Shape;190;p25" title="BCO.58cd450e-1f0a-4b07-945b-7bacfb74351e.png"/>
          <p:cNvPicPr preferRelativeResize="0"/>
          <p:nvPr/>
        </p:nvPicPr>
        <p:blipFill rotWithShape="1">
          <a:blip r:embed="rId4">
            <a:alphaModFix/>
          </a:blip>
          <a:srcRect b="24373" l="0" r="0" t="3387"/>
          <a:stretch/>
        </p:blipFill>
        <p:spPr>
          <a:xfrm>
            <a:off x="477150" y="2258675"/>
            <a:ext cx="1565700" cy="1130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cxnSp>
        <p:nvCxnSpPr>
          <p:cNvPr id="191" name="Google Shape;191;p25"/>
          <p:cNvCxnSpPr/>
          <p:nvPr/>
        </p:nvCxnSpPr>
        <p:spPr>
          <a:xfrm>
            <a:off x="-1050" y="518050"/>
            <a:ext cx="19218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/>
        </p:nvSpPr>
        <p:spPr>
          <a:xfrm>
            <a:off x="155850" y="616050"/>
            <a:ext cx="220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É a faxina completa, incluindo a Old Generation. O processo é mais lento e pesado, pode causar pausas na aplicação e é necessário de tempos em tempos.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0" y="67800"/>
            <a:ext cx="23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MAJOR </a:t>
            </a: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GC (FULL GC)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00" y="3884800"/>
            <a:ext cx="35820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2216775" y="4243000"/>
            <a:ext cx="2694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1" name="Google Shape;201;p26" title="BCO.fc87be75-c494-43bd-aa1d-efea873ebb93.png"/>
          <p:cNvPicPr preferRelativeResize="0"/>
          <p:nvPr/>
        </p:nvPicPr>
        <p:blipFill rotWithShape="1">
          <a:blip r:embed="rId4">
            <a:alphaModFix/>
          </a:blip>
          <a:srcRect b="20039" l="0" r="0" t="7670"/>
          <a:stretch/>
        </p:blipFill>
        <p:spPr>
          <a:xfrm>
            <a:off x="547200" y="1859225"/>
            <a:ext cx="1425600" cy="1030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cxnSp>
        <p:nvCxnSpPr>
          <p:cNvPr id="202" name="Google Shape;202;p26"/>
          <p:cNvCxnSpPr/>
          <p:nvPr/>
        </p:nvCxnSpPr>
        <p:spPr>
          <a:xfrm>
            <a:off x="-4425" y="518050"/>
            <a:ext cx="19251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/>
        </p:nvSpPr>
        <p:spPr>
          <a:xfrm>
            <a:off x="155150" y="2976775"/>
            <a:ext cx="220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Java oferece diferentes coletores de lixo, cada um com seu estilo de trabalho. Veja a lista a seguir:</a:t>
            </a:r>
            <a:endParaRPr sz="8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197025" y="225401"/>
            <a:ext cx="670524" cy="527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06</a:t>
            </a:r>
          </a:p>
        </p:txBody>
      </p:sp>
      <p:sp>
        <p:nvSpPr>
          <p:cNvPr id="209" name="Google Shape;209;p27"/>
          <p:cNvSpPr/>
          <p:nvPr/>
        </p:nvSpPr>
        <p:spPr>
          <a:xfrm>
            <a:off x="432100" y="2172213"/>
            <a:ext cx="1630018" cy="4973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TIPOS DE GARBAGE</a:t>
            </a:r>
            <a:br>
              <a:rPr b="0" i="0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</a:br>
            <a:r>
              <a:rPr b="0" i="0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 COLLECTOR</a:t>
            </a:r>
          </a:p>
        </p:txBody>
      </p:sp>
      <p:sp>
        <p:nvSpPr>
          <p:cNvPr id="210" name="Google Shape;210;p27"/>
          <p:cNvSpPr/>
          <p:nvPr/>
        </p:nvSpPr>
        <p:spPr>
          <a:xfrm>
            <a:off x="457915" y="2198698"/>
            <a:ext cx="1630018" cy="4973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  <a:t>TIPOS DE GARBAGE</a:t>
            </a:r>
            <a:b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</a:br>
            <a: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  <a:t> COLLECTOR</a:t>
            </a:r>
          </a:p>
        </p:txBody>
      </p: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2197725" y="4243000"/>
            <a:ext cx="2883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13" name="Google Shape;213;p27"/>
          <p:cNvCxnSpPr/>
          <p:nvPr/>
        </p:nvCxnSpPr>
        <p:spPr>
          <a:xfrm>
            <a:off x="357463" y="2830150"/>
            <a:ext cx="17793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155850" y="903300"/>
            <a:ext cx="220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Serial GC: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Usa um único thread para coleta. É Ideal para aplicações pequenas ou em ambientes com poucos recursos (ex: IoT). Apresenta p</a:t>
            </a: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ausas longas.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175" y="69550"/>
            <a:ext cx="231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TIPOS DE GARBAGE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 COLLECTOR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00" y="3884800"/>
            <a:ext cx="35820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2216775" y="4243000"/>
            <a:ext cx="2694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155850" y="1703700"/>
            <a:ext cx="220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Parallel GC (ou Throughput GC):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Usa múltiplos threads para coletar. Foca em desempenho e throughput (processar mais em menos tempo) com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pausas menores que no Serial.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155850" y="2568850"/>
            <a:ext cx="220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CMS (Concurrent Mark-Sweep):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Coleta parte do lixo enquanto a aplicação ainda roda, com menores pausas, mas consome mais CPU.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225" name="Google Shape;225;p28"/>
          <p:cNvCxnSpPr/>
          <p:nvPr/>
        </p:nvCxnSpPr>
        <p:spPr>
          <a:xfrm>
            <a:off x="175" y="746650"/>
            <a:ext cx="19203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/>
        </p:nvSpPr>
        <p:spPr>
          <a:xfrm>
            <a:off x="155850" y="902425"/>
            <a:ext cx="220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G1 GC (Garbage-First)</a:t>
            </a: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: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Divide o heap em regiões e otimiza coleta com menor impacto na performance. Balanceia pausas e desempenho.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75" y="69550"/>
            <a:ext cx="231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TIPOS DE GARBAGE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 COLLECTOR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00" y="3884800"/>
            <a:ext cx="35820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2216775" y="4243000"/>
            <a:ext cx="2694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155850" y="1698550"/>
            <a:ext cx="220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ZGC (Z Garbage Collector)</a:t>
            </a: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: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Coleta quase sem pausas (pausas &lt; 10ms), com suporte a heaps muito grandes (até terabytes). Usa muita tecnologia interna (barreiras de escrita/leitura).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155850" y="2640750"/>
            <a:ext cx="220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Shenandoah GC: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Similar ao ZGC, mas focado em pausas curtas também. Ótimo para ambientes interativos e responsivos.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237" name="Google Shape;237;p29"/>
          <p:cNvCxnSpPr/>
          <p:nvPr/>
        </p:nvCxnSpPr>
        <p:spPr>
          <a:xfrm>
            <a:off x="75" y="746650"/>
            <a:ext cx="19206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/>
          <p:nvPr/>
        </p:nvSpPr>
        <p:spPr>
          <a:xfrm>
            <a:off x="447850" y="2479013"/>
            <a:ext cx="1598480" cy="2026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AGRADECIMENTOS</a:t>
            </a:r>
          </a:p>
        </p:txBody>
      </p:sp>
      <p:sp>
        <p:nvSpPr>
          <p:cNvPr id="243" name="Google Shape;243;p30"/>
          <p:cNvSpPr/>
          <p:nvPr/>
        </p:nvSpPr>
        <p:spPr>
          <a:xfrm>
            <a:off x="473665" y="2505498"/>
            <a:ext cx="1598480" cy="2026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  <a:t>AGRADECIMENTOS</a:t>
            </a:r>
          </a:p>
        </p:txBody>
      </p:sp>
      <p:sp>
        <p:nvSpPr>
          <p:cNvPr id="244" name="Google Shape;244;p30"/>
          <p:cNvSpPr txBox="1"/>
          <p:nvPr>
            <p:ph idx="12" type="sldNum"/>
          </p:nvPr>
        </p:nvSpPr>
        <p:spPr>
          <a:xfrm>
            <a:off x="2197725" y="4243000"/>
            <a:ext cx="2883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46" name="Google Shape;246;p30"/>
          <p:cNvCxnSpPr/>
          <p:nvPr/>
        </p:nvCxnSpPr>
        <p:spPr>
          <a:xfrm>
            <a:off x="353575" y="2906350"/>
            <a:ext cx="17793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/>
        </p:nvSpPr>
        <p:spPr>
          <a:xfrm>
            <a:off x="155850" y="902425"/>
            <a:ext cx="220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Esse ebook foi gerado por IA e diagramado por humano.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75" y="69550"/>
            <a:ext cx="231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OBRIGADO POR LER ATÉ AQUI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00" y="3884800"/>
            <a:ext cx="35820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2216775" y="4243000"/>
            <a:ext cx="2694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56" name="Google Shape;256;p31"/>
          <p:cNvCxnSpPr/>
          <p:nvPr/>
        </p:nvCxnSpPr>
        <p:spPr>
          <a:xfrm>
            <a:off x="75" y="746650"/>
            <a:ext cx="19206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1"/>
          <p:cNvSpPr txBox="1"/>
          <p:nvPr/>
        </p:nvSpPr>
        <p:spPr>
          <a:xfrm>
            <a:off x="155850" y="1359625"/>
            <a:ext cx="220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Esse conteúdo foi gerado com fins didáticos de construção e pode conter erros gerados por IA.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38" y="2107138"/>
            <a:ext cx="905025" cy="9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775" y="2107150"/>
            <a:ext cx="905002" cy="90500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1445675" y="2906675"/>
            <a:ext cx="67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  <a:hlinkClick r:id="rId6"/>
              </a:rPr>
              <a:t>L</a:t>
            </a:r>
            <a:r>
              <a:rPr lang="pt-BR" sz="800" u="sng">
                <a:solidFill>
                  <a:schemeClr val="hlink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  <a:hlinkClick r:id="rId7"/>
              </a:rPr>
              <a:t>inkedin</a:t>
            </a:r>
            <a:endParaRPr sz="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397050" y="2906688"/>
            <a:ext cx="67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  <a:hlinkClick r:id="rId8"/>
              </a:rPr>
              <a:t>Github</a:t>
            </a:r>
            <a:endParaRPr sz="8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0" y="54625"/>
            <a:ext cx="227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JAVA GARBAGE COLLECTOR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21650" y="592700"/>
            <a:ext cx="227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 Thin"/>
                <a:ea typeface="Roboto Serif Thin"/>
                <a:cs typeface="Roboto Serif Thin"/>
                <a:sym typeface="Roboto Serif Thin"/>
              </a:rPr>
              <a:t>Descomplicando a limpeza do seu projeto</a:t>
            </a:r>
            <a:endParaRPr sz="800">
              <a:solidFill>
                <a:schemeClr val="dk2"/>
              </a:solidFill>
              <a:latin typeface="Roboto Serif Thin"/>
              <a:ea typeface="Roboto Serif Thin"/>
              <a:cs typeface="Roboto Serif Thin"/>
              <a:sym typeface="Roboto Serif Thi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10050" y="876450"/>
            <a:ext cx="226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O Garbage Collector é uma peça fundamental do ecossistema Java. Entender seu funcionamento é sem dúvidas indispensável para todo desenvolvedor Java. 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Neste e-book, vamos nos aventurar nessa tecnologia e entender melhor seu funcionamento.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00" y="2984600"/>
            <a:ext cx="929400" cy="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29450" y="4283650"/>
            <a:ext cx="226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 flipH="1" rot="10800000">
            <a:off x="-2675" y="483325"/>
            <a:ext cx="1928700" cy="24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160800" y="2003188"/>
            <a:ext cx="2171780" cy="23709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ESTRUTURA DA MEMÓRIA</a:t>
            </a:r>
          </a:p>
        </p:txBody>
      </p:sp>
      <p:sp>
        <p:nvSpPr>
          <p:cNvPr id="75" name="Google Shape;75;p15"/>
          <p:cNvSpPr/>
          <p:nvPr/>
        </p:nvSpPr>
        <p:spPr>
          <a:xfrm>
            <a:off x="187415" y="2023923"/>
            <a:ext cx="2171780" cy="23709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  <a:t>ESTRUTURA DA MEMÓRIA</a:t>
            </a: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369650" y="2528800"/>
            <a:ext cx="17793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/>
          <p:nvPr/>
        </p:nvSpPr>
        <p:spPr>
          <a:xfrm>
            <a:off x="197025" y="225401"/>
            <a:ext cx="557663" cy="527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01</a:t>
            </a:r>
          </a:p>
        </p:txBody>
      </p:sp>
      <p:sp>
        <p:nvSpPr>
          <p:cNvPr id="80" name="Google Shape;80;p15"/>
          <p:cNvSpPr txBox="1"/>
          <p:nvPr/>
        </p:nvSpPr>
        <p:spPr>
          <a:xfrm>
            <a:off x="155850" y="2673450"/>
            <a:ext cx="220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Imagine a memória do Java como um grande prédio onde cada andar tem um propósito específico — e o zelador do prédio é o Garbage Collector (GC), removendo os objetos que não são mais usados.</a:t>
            </a: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 sz="8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0" y="1840500"/>
            <a:ext cx="2520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72175" lIns="72175" spcFirstLastPara="1" rIns="72175" wrap="square" tIns="721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47600" y="630375"/>
            <a:ext cx="2224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A Java Virtual Machine (JVM) gerencia a memória através dos segmentos de memória: Stack, Heap e Metaspace. 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O principal segmento de memória usada pelo GC é a Heap (pilha de objetos) e é dividida em duas grandes áreas.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00" y="3884800"/>
            <a:ext cx="35820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9" name="Google Shape;89;p16" title="BCO.25651d14-73fc-430f-b1ec-647288174c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50" y="2158963"/>
            <a:ext cx="1719300" cy="1146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225" y="50825"/>
            <a:ext cx="23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ESTRUTURA DA MEMÓRIA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>
            <a:off x="225" y="518050"/>
            <a:ext cx="19206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155850" y="616050"/>
            <a:ext cx="2208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Young Generation (Geração Jovem):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Onde os objetos recém-criados "nascem". Pense como o berçário do prédio. A maioria dos objetos vive pouco tempo e já são descartados aqui.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Old Generation (Geração Antiga):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Quando um objeto sobrevive tempo suficiente no berçário, ele "cresce" e é movido para cá. Este é o andar dos objetos duradouros.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-550" y="65150"/>
            <a:ext cx="23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ESTRUTURA DA MEMÓRIA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0" name="Google Shape;100;p17" title="BCO.7268a825-0e90-452f-93ea-44abe713d47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2340002"/>
            <a:ext cx="1765800" cy="1177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900" y="3884800"/>
            <a:ext cx="35820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-550" y="518050"/>
            <a:ext cx="19212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396088" y="2040525"/>
            <a:ext cx="1701201" cy="2026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YOUNG GENERATION</a:t>
            </a:r>
          </a:p>
        </p:txBody>
      </p:sp>
      <p:sp>
        <p:nvSpPr>
          <p:cNvPr id="109" name="Google Shape;109;p18"/>
          <p:cNvSpPr/>
          <p:nvPr/>
        </p:nvSpPr>
        <p:spPr>
          <a:xfrm>
            <a:off x="422703" y="2061260"/>
            <a:ext cx="1701201" cy="2026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  <a:t>YOUNG GENERATION</a:t>
            </a:r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>
            <a:off x="369650" y="2528800"/>
            <a:ext cx="17793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8"/>
          <p:cNvSpPr/>
          <p:nvPr/>
        </p:nvSpPr>
        <p:spPr>
          <a:xfrm>
            <a:off x="197025" y="225401"/>
            <a:ext cx="649943" cy="527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02</a:t>
            </a:r>
          </a:p>
        </p:txBody>
      </p:sp>
      <p:sp>
        <p:nvSpPr>
          <p:cNvPr id="114" name="Google Shape;114;p18"/>
          <p:cNvSpPr txBox="1"/>
          <p:nvPr/>
        </p:nvSpPr>
        <p:spPr>
          <a:xfrm>
            <a:off x="155850" y="2673450"/>
            <a:ext cx="220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O Java GC gerencia a criação de novos objetos por meio do segmento Young Generation</a:t>
            </a: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. Confira:</a:t>
            </a:r>
            <a:endParaRPr sz="8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155850" y="616050"/>
            <a:ext cx="2208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A Young Generation (Geração Jovem) é o lugar onde os objetos são criados. Eden é onde eles "nascem".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Quando o Eden enche, o GC entra em ação e remove os objetos que não estão mais em uso. Os sobreviventes são movidos para os Survivor Spaces.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Após várias passagens por esses espaços, os objetos que continuam vivos são promovidos para a Old Generation.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0" y="65150"/>
            <a:ext cx="23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YOUNG GENERATION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00" y="3884800"/>
            <a:ext cx="358200" cy="3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 title="BCO.806a7bad-3fb3-44dd-86f5-4b4c9837d9ce.png"/>
          <p:cNvPicPr preferRelativeResize="0"/>
          <p:nvPr/>
        </p:nvPicPr>
        <p:blipFill rotWithShape="1">
          <a:blip r:embed="rId4">
            <a:alphaModFix/>
          </a:blip>
          <a:srcRect b="13402" l="0" r="0" t="11301"/>
          <a:stretch/>
        </p:blipFill>
        <p:spPr>
          <a:xfrm>
            <a:off x="473400" y="2396050"/>
            <a:ext cx="1573200" cy="1184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>
            <a:off x="-2550" y="518050"/>
            <a:ext cx="19233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>
            <a:off x="533613" y="2058625"/>
            <a:ext cx="1426153" cy="2026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OLD GENERATION</a:t>
            </a:r>
          </a:p>
        </p:txBody>
      </p:sp>
      <p:sp>
        <p:nvSpPr>
          <p:cNvPr id="131" name="Google Shape;131;p20"/>
          <p:cNvSpPr/>
          <p:nvPr/>
        </p:nvSpPr>
        <p:spPr>
          <a:xfrm>
            <a:off x="560228" y="2079360"/>
            <a:ext cx="1426153" cy="2026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Impact"/>
              </a:rPr>
              <a:t>OLD GENERATION</a:t>
            </a:r>
          </a:p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2334929" y="4242997"/>
            <a:ext cx="1512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155850" y="2673450"/>
            <a:ext cx="220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O Java GC </a:t>
            </a: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mantém</a:t>
            </a: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controle sobre o</a:t>
            </a:r>
            <a:r>
              <a:rPr lang="pt-BR" sz="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bjetos que vivem por muito tempo separando-os em um segmento de memória dedicado.</a:t>
            </a:r>
            <a:endParaRPr sz="8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197025" y="225401"/>
            <a:ext cx="661229" cy="52804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9900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Impact"/>
              </a:rPr>
              <a:t>03</a:t>
            </a:r>
          </a:p>
        </p:txBody>
      </p:sp>
      <p:cxnSp>
        <p:nvCxnSpPr>
          <p:cNvPr id="136" name="Google Shape;136;p20"/>
          <p:cNvCxnSpPr/>
          <p:nvPr/>
        </p:nvCxnSpPr>
        <p:spPr>
          <a:xfrm>
            <a:off x="369650" y="2528800"/>
            <a:ext cx="17793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/>
        </p:nvSpPr>
        <p:spPr>
          <a:xfrm>
            <a:off x="155850" y="616050"/>
            <a:ext cx="2208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Objetos que vivem por muito tempo são movidos para a Old Generation (Geração Antiga). Eles são considerados estáveis e, por isso, o GC os verifica com menos frequência.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Mas, eventualmente, essa área também precisa de limpeza, e isso é mais custoso — é como reformar um apartamento antigo: dá mais trabalho.</a:t>
            </a:r>
            <a:endParaRPr sz="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0" y="65150"/>
            <a:ext cx="23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OLD </a:t>
            </a:r>
            <a:r>
              <a:rPr lang="pt-BR" sz="1600">
                <a:solidFill>
                  <a:srgbClr val="9900FF"/>
                </a:solidFill>
                <a:latin typeface="Impact"/>
                <a:ea typeface="Impact"/>
                <a:cs typeface="Impact"/>
                <a:sym typeface="Impact"/>
              </a:rPr>
              <a:t>GENERATION</a:t>
            </a:r>
            <a:endParaRPr sz="1600">
              <a:solidFill>
                <a:srgbClr val="990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900" y="3884800"/>
            <a:ext cx="358200" cy="3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 title="BCO.f4a88ac7-fdc1-4833-b42c-0f5b6fb45f39.png"/>
          <p:cNvPicPr preferRelativeResize="0"/>
          <p:nvPr/>
        </p:nvPicPr>
        <p:blipFill rotWithShape="1">
          <a:blip r:embed="rId4">
            <a:alphaModFix/>
          </a:blip>
          <a:srcRect b="16824" l="0" r="0" t="7389"/>
          <a:stretch/>
        </p:blipFill>
        <p:spPr>
          <a:xfrm>
            <a:off x="494400" y="2202150"/>
            <a:ext cx="1531200" cy="1160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2229472" y="4243000"/>
            <a:ext cx="256800" cy="358200"/>
          </a:xfrm>
          <a:prstGeom prst="rect">
            <a:avLst/>
          </a:prstGeom>
        </p:spPr>
        <p:txBody>
          <a:bodyPr anchorCtr="0" anchor="ctr" bIns="72175" lIns="72175" spcFirstLastPara="1" rIns="72175" wrap="square" tIns="7217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359250" y="4283650"/>
            <a:ext cx="180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JAVA GARBAGE COLLECTOR - JOÃO OLIVEIRA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-4475" y="518050"/>
            <a:ext cx="19248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